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96" r:id="rId1"/>
  </p:sldMasterIdLst>
  <p:notesMasterIdLst>
    <p:notesMasterId r:id="rId2"/>
  </p:notesMasterIdLst>
  <p:sldIdLst>
    <p:sldId id="333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95D492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000" autoAdjust="0"/>
    <p:restoredTop sz="94353" autoAdjust="0"/>
  </p:normalViewPr>
  <p:slideViewPr>
    <p:cSldViewPr snapToGrid="0">
      <p:cViewPr varScale="1">
        <p:scale>
          <a:sx n="65" d="100"/>
          <a:sy n="65" d="100"/>
        </p:scale>
        <p:origin x="858" y="7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tableStyles" Target="tableStyle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74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D5D34E4-8C08-46C6-872B-A9B92CFB0C03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1048675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67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7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67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DF4D6E00-A466-4431-8BDA-1280D201FA6E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9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59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220AE15-3F42-4BDC-80B2-12A1D70B31E7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104859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6E02366-507D-4342-B648-B2151F95D2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4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4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220AE15-3F42-4BDC-80B2-12A1D70B31E7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10486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6E02366-507D-4342-B648-B2151F95D2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2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2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220AE15-3F42-4BDC-80B2-12A1D70B31E7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104863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6E02366-507D-4342-B648-B2151F95D2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3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3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220AE15-3F42-4BDC-80B2-12A1D70B31E7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104863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6E02366-507D-4342-B648-B2151F95D2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49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5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220AE15-3F42-4BDC-80B2-12A1D70B31E7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104865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6E02366-507D-4342-B648-B2151F95D2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5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55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5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220AE15-3F42-4BDC-80B2-12A1D70B31E7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104865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6E02366-507D-4342-B648-B2151F95D2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60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1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6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3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6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220AE15-3F42-4BDC-80B2-12A1D70B31E7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104866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6E02366-507D-4342-B648-B2151F95D2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2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220AE15-3F42-4BDC-80B2-12A1D70B31E7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104862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2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6E02366-507D-4342-B648-B2151F95D2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220AE15-3F42-4BDC-80B2-12A1D70B31E7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6E02366-507D-4342-B648-B2151F95D2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68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6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7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220AE15-3F42-4BDC-80B2-12A1D70B31E7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104867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6E02366-507D-4342-B648-B2151F95D2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638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3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220AE15-3F42-4BDC-80B2-12A1D70B31E7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104864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6E02366-507D-4342-B648-B2151F95D2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0AE15-3F42-4BDC-80B2-12A1D70B31E7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02366-507D-4342-B648-B2151F95D270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1048597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209715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104633" y="-102358"/>
            <a:ext cx="12296633" cy="6960358"/>
          </a:xfrm>
          <a:prstGeom prst="rect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48598" name="Horizontal Scroll 4"/>
          <p:cNvSpPr/>
          <p:nvPr/>
        </p:nvSpPr>
        <p:spPr>
          <a:xfrm>
            <a:off x="7192370" y="3889612"/>
            <a:ext cx="45719" cy="45719"/>
          </a:xfrm>
          <a:prstGeom prst="horizontalScrol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599" name="Horizontal Scroll 5"/>
          <p:cNvSpPr/>
          <p:nvPr/>
        </p:nvSpPr>
        <p:spPr>
          <a:xfrm>
            <a:off x="627793" y="191069"/>
            <a:ext cx="8529850" cy="6073254"/>
          </a:xfrm>
          <a:prstGeom prst="horizontalScroll"/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8600" name="Rectangle 6"/>
          <p:cNvSpPr/>
          <p:nvPr/>
        </p:nvSpPr>
        <p:spPr>
          <a:xfrm flipH="1">
            <a:off x="636892" y="478478"/>
            <a:ext cx="7983943" cy="1217256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sz="2400" lang="en-US" smtClean="0">
                <a:latin typeface="Baskerville Old Face" panose="02020602080505020303" pitchFamily="18" charset="0"/>
              </a:rPr>
              <a:t> </a:t>
            </a:r>
            <a:r>
              <a:rPr b="1" dirty="0" sz="3200" lang="en-US" smtClean="0">
                <a:solidFill>
                  <a:schemeClr val="tx1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KELOMPOK PENGANTAR  TELEKOMUNIKASI</a:t>
            </a:r>
          </a:p>
        </p:txBody>
      </p:sp>
      <p:sp>
        <p:nvSpPr>
          <p:cNvPr id="1048601" name="Rectangle 7"/>
          <p:cNvSpPr/>
          <p:nvPr/>
        </p:nvSpPr>
        <p:spPr>
          <a:xfrm>
            <a:off x="2292824" y="1999397"/>
            <a:ext cx="4421875" cy="2954740"/>
          </a:xfrm>
          <a:prstGeom prst="rect"/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02" name="TextBox 9"/>
          <p:cNvSpPr txBox="1"/>
          <p:nvPr/>
        </p:nvSpPr>
        <p:spPr>
          <a:xfrm>
            <a:off x="3093493" y="1715827"/>
            <a:ext cx="5527342" cy="32156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US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b="1" dirty="0" sz="3200" lang="en-US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 sz="3200" lang="en-US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Komputer</a:t>
            </a:r>
            <a:r>
              <a:rPr b="1" dirty="0" sz="3200" lang="en-US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A</a:t>
            </a:r>
          </a:p>
          <a:p>
            <a:endParaRPr dirty="0" sz="2800"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514350" marL="514350">
              <a:buAutoNum type="arabicPeriod"/>
            </a:pPr>
            <a:r>
              <a:rPr dirty="0" sz="3000" lang="en-US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Haikal</a:t>
            </a:r>
            <a:r>
              <a:rPr dirty="0" sz="3000" lang="en-US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Ririh</a:t>
            </a:r>
            <a:r>
              <a:rPr dirty="0" sz="3000" lang="en-US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Widyandaru</a:t>
            </a:r>
            <a:endParaRPr dirty="0" sz="3000" lang="en-US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514350" marL="514350">
              <a:buAutoNum type="arabicPeriod"/>
            </a:pPr>
            <a:r>
              <a:rPr dirty="0" sz="3000" lang="en-US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Johan </a:t>
            </a:r>
            <a:r>
              <a:rPr dirty="0" sz="3000" lang="en-US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Adriyanto</a:t>
            </a:r>
            <a:endParaRPr dirty="0" sz="3000" lang="en-US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514350" marL="514350">
              <a:buAutoNum type="arabicPeriod"/>
            </a:pPr>
            <a:r>
              <a:rPr dirty="0" sz="3000" lang="en-US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</a:t>
            </a:r>
            <a:r>
              <a:rPr dirty="0" sz="3000" lang="en-US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Arbi</a:t>
            </a:r>
            <a:r>
              <a:rPr dirty="0" sz="3000" lang="en-US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dirty="0" sz="3000" lang="en-US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Afkari</a:t>
            </a:r>
            <a:endParaRPr dirty="0" sz="3000" lang="en-US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514350" marL="514350">
              <a:buAutoNum type="arabicPeriod"/>
            </a:pPr>
            <a:r>
              <a:rPr dirty="0" sz="3000" lang="en-US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Sriwahyuni</a:t>
            </a:r>
            <a:endParaRPr dirty="0" sz="3000" lang="en-US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514350" marL="514350">
              <a:buAutoNum type="arabicPeriod"/>
            </a:pPr>
            <a:r>
              <a:rPr dirty="0" sz="3000" lang="en-US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Ully</a:t>
            </a:r>
            <a:r>
              <a:rPr dirty="0" sz="3000" lang="en-US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Afifa</a:t>
            </a:r>
            <a:endParaRPr dirty="0" sz="3000" lang="en-US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extBox 1"/>
          <p:cNvSpPr txBox="1"/>
          <p:nvPr/>
        </p:nvSpPr>
        <p:spPr>
          <a:xfrm>
            <a:off x="3821373" y="327547"/>
            <a:ext cx="4128008" cy="584775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3200" lang="en-US" err="1" smtClean="0">
                <a:solidFill>
                  <a:srgbClr val="002060"/>
                </a:solidFill>
                <a:latin typeface="Algerian" panose="04020705040A02060702" pitchFamily="82" charset="0"/>
              </a:rPr>
              <a:t>Percobaan</a:t>
            </a:r>
            <a:r>
              <a:rPr dirty="0" sz="3200" lang="en-US" smtClean="0">
                <a:solidFill>
                  <a:srgbClr val="002060"/>
                </a:solidFill>
                <a:latin typeface="Algerian" panose="04020705040A02060702" pitchFamily="82" charset="0"/>
              </a:rPr>
              <a:t> TRI </a:t>
            </a:r>
            <a:endParaRPr dirty="0" sz="3200" lang="en-US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2097172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56996" y="1132764"/>
            <a:ext cx="2866423" cy="5725236"/>
          </a:xfrm>
          <a:prstGeom prst="rect"/>
        </p:spPr>
      </p:pic>
      <p:pic>
        <p:nvPicPr>
          <p:cNvPr id="209717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3023419" y="1101836"/>
            <a:ext cx="2861187" cy="5725236"/>
          </a:xfrm>
          <a:prstGeom prst="rect"/>
        </p:spPr>
      </p:pic>
      <p:pic>
        <p:nvPicPr>
          <p:cNvPr id="2097174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3" cstate="print"/>
          <a:stretch>
            <a:fillRect/>
          </a:stretch>
        </p:blipFill>
        <p:spPr>
          <a:xfrm>
            <a:off x="5936225" y="1098974"/>
            <a:ext cx="2895920" cy="5725236"/>
          </a:xfrm>
          <a:prstGeom prst="rect"/>
        </p:spPr>
      </p:pic>
      <p:pic>
        <p:nvPicPr>
          <p:cNvPr id="2097175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8883765" y="1098974"/>
            <a:ext cx="3198031" cy="5725236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1" y="0"/>
            <a:ext cx="12192001" cy="6858000"/>
          </a:xfrm>
          <a:prstGeom prst="rect"/>
        </p:spPr>
      </p:pic>
      <p:graphicFrame>
        <p:nvGraphicFramePr>
          <p:cNvPr id="4194309" name="Table 2"/>
          <p:cNvGraphicFramePr>
            <a:graphicFrameLocks noGrp="1"/>
          </p:cNvGraphicFramePr>
          <p:nvPr/>
        </p:nvGraphicFramePr>
        <p:xfrm>
          <a:off x="771832" y="4918095"/>
          <a:ext cx="10648334" cy="117987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94406"/>
                <a:gridCol w="1308129"/>
                <a:gridCol w="1394621"/>
                <a:gridCol w="1460250"/>
                <a:gridCol w="1509471"/>
                <a:gridCol w="1786049"/>
                <a:gridCol w="1495408"/>
              </a:tblGrid>
              <a:tr h="619433"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baseline="0"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b="0"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Provider 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RSRP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RSRQ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RSSNR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Download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  <a:tr h="560440">
                <a:tc>
                  <a:txBody>
                    <a:bodyPr/>
                    <a:p>
                      <a:pPr algn="ctr"/>
                      <a:r>
                        <a:rPr baseline="0" dirty="0" sz="20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Talang</a:t>
                      </a:r>
                      <a:r>
                        <a:rPr baseline="0"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0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Kelapa</a:t>
                      </a:r>
                      <a:r>
                        <a:rPr baseline="0"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XL 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dirty="0" sz="20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dB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11,3 MB/s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20,1 MB/s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</a:tbl>
          </a:graphicData>
        </a:graphic>
      </p:graphicFrame>
      <p:sp>
        <p:nvSpPr>
          <p:cNvPr id="1048617" name="Rounded Rectangle 3"/>
          <p:cNvSpPr/>
          <p:nvPr/>
        </p:nvSpPr>
        <p:spPr>
          <a:xfrm>
            <a:off x="2728452" y="235974"/>
            <a:ext cx="4129548" cy="766916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sz="4400" lang="en-US" smtClean="0">
                <a:latin typeface="Algerian" panose="04020705040A02060702" pitchFamily="82" charset="0"/>
              </a:rPr>
              <a:t>XL</a:t>
            </a:r>
            <a:endParaRPr dirty="0" sz="4400" lang="en-US">
              <a:latin typeface="Algerian" panose="04020705040A02060702" pitchFamily="82" charset="0"/>
            </a:endParaRPr>
          </a:p>
        </p:txBody>
      </p:sp>
      <p:sp>
        <p:nvSpPr>
          <p:cNvPr id="1048618" name="TextBox 4"/>
          <p:cNvSpPr txBox="1"/>
          <p:nvPr/>
        </p:nvSpPr>
        <p:spPr>
          <a:xfrm>
            <a:off x="1710813" y="1238864"/>
            <a:ext cx="6164826" cy="25044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Arial" panose="020B0604020202020204" pitchFamily="34" charset="0"/>
              <a:buChar char="•"/>
            </a:pPr>
            <a:r>
              <a:rPr b="1"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b="1"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provider Xl </a:t>
            </a:r>
            <a:r>
              <a:rPr b="1"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b="1"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b="1"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menguji</a:t>
            </a:r>
            <a:r>
              <a:rPr b="1"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b="1"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b="1"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Talang</a:t>
            </a:r>
            <a:r>
              <a:rPr b="1"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Kelapa</a:t>
            </a:r>
            <a:r>
              <a:rPr b="1"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Kami </a:t>
            </a:r>
            <a:r>
              <a:rPr b="1"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b="1"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percobaan</a:t>
            </a:r>
            <a:r>
              <a:rPr b="1"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b="1"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mendapat</a:t>
            </a:r>
            <a:r>
              <a:rPr b="1"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b="1"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b="1"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table </a:t>
            </a:r>
            <a:r>
              <a:rPr b="1"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terlampir</a:t>
            </a:r>
            <a:r>
              <a:rPr b="1"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b="1" dirty="0" sz="3200" lang="en-US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1"/>
          <p:cNvSpPr txBox="1"/>
          <p:nvPr/>
        </p:nvSpPr>
        <p:spPr>
          <a:xfrm>
            <a:off x="3657600" y="309716"/>
            <a:ext cx="4822723" cy="707886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4000" lang="en-US" smtClean="0">
                <a:latin typeface="Algerian" panose="04020705040A02060702" pitchFamily="82" charset="0"/>
              </a:rPr>
              <a:t>PERCOBAAN XL</a:t>
            </a:r>
            <a:endParaRPr dirty="0" sz="4000" lang="en-US">
              <a:latin typeface="Algerian" panose="04020705040A02060702" pitchFamily="82" charset="0"/>
            </a:endParaRPr>
          </a:p>
        </p:txBody>
      </p:sp>
      <p:pic>
        <p:nvPicPr>
          <p:cNvPr id="209717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207864" y="1182931"/>
            <a:ext cx="3024441" cy="5557045"/>
          </a:xfrm>
          <a:prstGeom prst="rect"/>
        </p:spPr>
      </p:pic>
      <p:pic>
        <p:nvPicPr>
          <p:cNvPr id="209717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245474" y="1106129"/>
            <a:ext cx="2946526" cy="5751871"/>
          </a:xfrm>
          <a:prstGeom prst="rect"/>
        </p:spPr>
      </p:pic>
      <p:pic>
        <p:nvPicPr>
          <p:cNvPr id="2097179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6232304" y="1106128"/>
            <a:ext cx="3038831" cy="5749488"/>
          </a:xfrm>
          <a:prstGeom prst="rect"/>
        </p:spPr>
      </p:pic>
      <p:pic>
        <p:nvPicPr>
          <p:cNvPr id="2097180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>
            <a:off x="0" y="1095016"/>
            <a:ext cx="3207864" cy="5762984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8620" name="Rounded Rectangle 2"/>
          <p:cNvSpPr/>
          <p:nvPr/>
        </p:nvSpPr>
        <p:spPr>
          <a:xfrm flipH="1">
            <a:off x="4262282" y="199103"/>
            <a:ext cx="3510118" cy="737420"/>
          </a:xfrm>
          <a:prstGeom prst="roundRect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sz="3600" lang="en-US" smtClean="0">
                <a:latin typeface="Algerian" panose="04020705040A02060702" pitchFamily="82" charset="0"/>
              </a:rPr>
              <a:t>SMARTFREN</a:t>
            </a:r>
            <a:endParaRPr dirty="0" sz="3600" lang="en-US">
              <a:latin typeface="Algerian" panose="04020705040A02060702" pitchFamily="82" charset="0"/>
            </a:endParaRPr>
          </a:p>
        </p:txBody>
      </p:sp>
      <p:sp>
        <p:nvSpPr>
          <p:cNvPr id="1048621" name="Rectangle 3"/>
          <p:cNvSpPr/>
          <p:nvPr/>
        </p:nvSpPr>
        <p:spPr>
          <a:xfrm flipH="1">
            <a:off x="339207" y="1135627"/>
            <a:ext cx="6253319" cy="2757948"/>
          </a:xfrm>
          <a:prstGeom prst="rect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sz="28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dirty="0" sz="28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provider </a:t>
            </a:r>
            <a:r>
              <a:rPr dirty="0" sz="28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smartfren</a:t>
            </a:r>
            <a:r>
              <a:rPr dirty="0" sz="28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dirty="0" sz="28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dirty="0" sz="28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menguji</a:t>
            </a:r>
            <a:r>
              <a:rPr dirty="0" sz="28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dirty="0" sz="28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dirty="0" sz="28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Jl. </a:t>
            </a:r>
            <a:r>
              <a:rPr dirty="0" sz="28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Tasik</a:t>
            </a:r>
            <a:r>
              <a:rPr dirty="0" sz="28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sz="28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kec</a:t>
            </a:r>
            <a:r>
              <a:rPr dirty="0" sz="28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dirty="0" sz="28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Indralaya</a:t>
            </a:r>
            <a:r>
              <a:rPr dirty="0" sz="28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Kami </a:t>
            </a:r>
            <a:r>
              <a:rPr dirty="0" sz="28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dirty="0" sz="28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percobaan</a:t>
            </a:r>
            <a:r>
              <a:rPr dirty="0" sz="28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dirty="0" sz="28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mendapatkan</a:t>
            </a:r>
            <a:r>
              <a:rPr dirty="0" sz="28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dirty="0" sz="28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dirty="0" sz="28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table </a:t>
            </a:r>
            <a:r>
              <a:rPr dirty="0" sz="28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terlampir</a:t>
            </a:r>
            <a:r>
              <a:rPr dirty="0" sz="28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 sz="28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94310" name="Table 5"/>
          <p:cNvGraphicFramePr>
            <a:graphicFrameLocks noGrp="1"/>
          </p:cNvGraphicFramePr>
          <p:nvPr/>
        </p:nvGraphicFramePr>
        <p:xfrm>
          <a:off x="471948" y="4206731"/>
          <a:ext cx="11223524" cy="20613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0572"/>
                <a:gridCol w="1826726"/>
                <a:gridCol w="1470668"/>
                <a:gridCol w="1439708"/>
                <a:gridCol w="1404322"/>
                <a:gridCol w="1565764"/>
                <a:gridCol w="1565764"/>
              </a:tblGrid>
              <a:tr h="986326"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baseline="0"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b="0"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Provider 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RSRP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RSRQ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RSSNR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Download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  <a:tr h="594995">
                <a:tc>
                  <a:txBody>
                    <a:bodyPr/>
                    <a:p>
                      <a:pPr algn="ctr"/>
                      <a:r>
                        <a:rPr baseline="0"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Jl. </a:t>
                      </a:r>
                      <a:r>
                        <a:rPr baseline="0" dirty="0" sz="20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Tasik</a:t>
                      </a:r>
                      <a:r>
                        <a:rPr baseline="0"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SMARTFREN 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- 99 </a:t>
                      </a:r>
                      <a:r>
                        <a:rPr dirty="0" sz="20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15,0 </a:t>
                      </a:r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15,0 Db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0,23 </a:t>
                      </a:r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MB/s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0,11 </a:t>
                      </a:r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MB/s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  <a:tr h="480013">
                <a:tc>
                  <a:txBody>
                    <a:bodyPr/>
                    <a:p>
                      <a:pPr algn="ctr"/>
                      <a:r>
                        <a:rPr dirty="0" sz="20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Tanjung</a:t>
                      </a:r>
                      <a:r>
                        <a:rPr baseline="0"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0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Seteko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SMARTFREN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 indent="0" marL="0">
                        <a:buFontTx/>
                        <a:buNone/>
                      </a:pPr>
                      <a:r>
                        <a:rPr baseline="0"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- 80 </a:t>
                      </a:r>
                      <a:r>
                        <a:rPr baseline="0" dirty="0" sz="20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 dB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6,0 dB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0,85 MB/s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0,45 MB/s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Box 1"/>
          <p:cNvSpPr txBox="1"/>
          <p:nvPr/>
        </p:nvSpPr>
        <p:spPr>
          <a:xfrm>
            <a:off x="3170903" y="442452"/>
            <a:ext cx="5456903" cy="584775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3200" lang="en-US" err="1" smtClean="0">
                <a:latin typeface="Algerian" panose="04020705040A02060702" pitchFamily="82" charset="0"/>
              </a:rPr>
              <a:t>Percobaan</a:t>
            </a:r>
            <a:r>
              <a:rPr dirty="0" sz="3200" lang="en-US" smtClean="0">
                <a:latin typeface="Algerian" panose="04020705040A02060702" pitchFamily="82" charset="0"/>
              </a:rPr>
              <a:t> </a:t>
            </a:r>
            <a:r>
              <a:rPr dirty="0" sz="3200" lang="en-US" err="1" smtClean="0">
                <a:latin typeface="Algerian" panose="04020705040A02060702" pitchFamily="82" charset="0"/>
              </a:rPr>
              <a:t>Smartfren</a:t>
            </a:r>
            <a:r>
              <a:rPr dirty="0" sz="3200" lang="en-US" smtClean="0">
                <a:latin typeface="Algerian" panose="04020705040A02060702" pitchFamily="82" charset="0"/>
              </a:rPr>
              <a:t> 1</a:t>
            </a:r>
            <a:endParaRPr dirty="0" sz="3200" lang="en-US">
              <a:latin typeface="Algerian" panose="04020705040A02060702" pitchFamily="82" charset="0"/>
            </a:endParaRPr>
          </a:p>
        </p:txBody>
      </p:sp>
      <p:pic>
        <p:nvPicPr>
          <p:cNvPr id="209718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74385" y="1224115"/>
            <a:ext cx="3470880" cy="5663382"/>
          </a:xfrm>
          <a:prstGeom prst="rect"/>
        </p:spPr>
      </p:pic>
      <p:pic>
        <p:nvPicPr>
          <p:cNvPr id="2097183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750871" y="1194619"/>
            <a:ext cx="3950154" cy="5560141"/>
          </a:xfrm>
          <a:prstGeom prst="rect"/>
        </p:spPr>
      </p:pic>
      <p:pic>
        <p:nvPicPr>
          <p:cNvPr id="2097184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806632" y="1194619"/>
            <a:ext cx="4183807" cy="5560142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extBox 1"/>
          <p:cNvSpPr txBox="1"/>
          <p:nvPr/>
        </p:nvSpPr>
        <p:spPr>
          <a:xfrm>
            <a:off x="3362633" y="398206"/>
            <a:ext cx="5574890" cy="584775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3200" lang="en-US" err="1" smtClean="0">
                <a:latin typeface="Algerian" panose="04020705040A02060702" pitchFamily="82" charset="0"/>
              </a:rPr>
              <a:t>Percobaan</a:t>
            </a:r>
            <a:r>
              <a:rPr dirty="0" sz="3200" lang="en-US" smtClean="0">
                <a:latin typeface="Algerian" panose="04020705040A02060702" pitchFamily="82" charset="0"/>
              </a:rPr>
              <a:t> </a:t>
            </a:r>
            <a:r>
              <a:rPr dirty="0" sz="3200" lang="en-US" err="1" smtClean="0">
                <a:latin typeface="Algerian" panose="04020705040A02060702" pitchFamily="82" charset="0"/>
              </a:rPr>
              <a:t>Smartfren</a:t>
            </a:r>
            <a:r>
              <a:rPr dirty="0" sz="3200" lang="en-US" smtClean="0">
                <a:latin typeface="Algerian" panose="04020705040A02060702" pitchFamily="82" charset="0"/>
              </a:rPr>
              <a:t> 2</a:t>
            </a:r>
            <a:endParaRPr dirty="0" sz="3200" lang="en-US">
              <a:latin typeface="Algerian" panose="04020705040A02060702" pitchFamily="82" charset="0"/>
            </a:endParaRPr>
          </a:p>
        </p:txBody>
      </p:sp>
      <p:pic>
        <p:nvPicPr>
          <p:cNvPr id="209715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740013" y="1263198"/>
            <a:ext cx="4055806" cy="5447317"/>
          </a:xfrm>
          <a:prstGeom prst="rect"/>
        </p:spPr>
      </p:pic>
      <p:pic>
        <p:nvPicPr>
          <p:cNvPr id="2097158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327354" y="1263197"/>
            <a:ext cx="4321277" cy="5447317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293600" cy="6858000"/>
          </a:xfrm>
          <a:prstGeom prst="rect"/>
        </p:spPr>
      </p:pic>
      <p:graphicFrame>
        <p:nvGraphicFramePr>
          <p:cNvPr id="4194304" name="Table 2"/>
          <p:cNvGraphicFramePr>
            <a:graphicFrameLocks noGrp="1"/>
          </p:cNvGraphicFramePr>
          <p:nvPr/>
        </p:nvGraphicFramePr>
        <p:xfrm>
          <a:off x="309720" y="5286066"/>
          <a:ext cx="11680718" cy="1232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2319"/>
                <a:gridCol w="1327355"/>
                <a:gridCol w="1666567"/>
                <a:gridCol w="1725562"/>
                <a:gridCol w="2001567"/>
                <a:gridCol w="1668674"/>
                <a:gridCol w="1668674"/>
              </a:tblGrid>
              <a:tr h="616360"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baseline="0"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b="0"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Provider 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Ping</a:t>
                      </a:r>
                      <a:r>
                        <a:rPr baseline="0"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Jitter</a:t>
                      </a:r>
                      <a:r>
                        <a:rPr baseline="0"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Paket</a:t>
                      </a:r>
                      <a:r>
                        <a:rPr baseline="0"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2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Hilang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Download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  <a:tr h="616360">
                <a:tc>
                  <a:txBody>
                    <a:bodyPr/>
                    <a:p>
                      <a:pPr algn="ctr"/>
                      <a:r>
                        <a:rPr dirty="0" sz="18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Bukit Tinggi </a:t>
                      </a:r>
                      <a:endParaRPr dirty="0" sz="18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18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WIFI</a:t>
                      </a:r>
                      <a:endParaRPr dirty="0" sz="18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18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31</a:t>
                      </a:r>
                      <a:r>
                        <a:rPr baseline="0" dirty="0" sz="18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18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endParaRPr dirty="0" sz="18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18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 </a:t>
                      </a:r>
                      <a:r>
                        <a:rPr dirty="0" sz="18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</a:t>
                      </a:r>
                      <a:endParaRPr dirty="0" sz="18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18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0,0</a:t>
                      </a:r>
                      <a:r>
                        <a:rPr baseline="0" dirty="0" sz="18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%</a:t>
                      </a:r>
                      <a:endParaRPr dirty="0" sz="18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18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17,8 MB/s</a:t>
                      </a:r>
                      <a:endParaRPr dirty="0" sz="18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18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3,89 MB/s</a:t>
                      </a:r>
                      <a:endParaRPr dirty="0" sz="18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</a:tbl>
          </a:graphicData>
        </a:graphic>
      </p:graphicFrame>
      <p:sp>
        <p:nvSpPr>
          <p:cNvPr id="1048588" name="Rounded Rectangle 3"/>
          <p:cNvSpPr/>
          <p:nvPr/>
        </p:nvSpPr>
        <p:spPr>
          <a:xfrm flipH="1">
            <a:off x="4409767" y="309715"/>
            <a:ext cx="3583858" cy="722671"/>
          </a:xfrm>
          <a:prstGeom prst="roundRect">
            <a:avLst>
              <a:gd name="adj" fmla="val 37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4000" lang="en-US" smtClean="0">
                <a:latin typeface="Algerian" panose="04020705040A02060702" pitchFamily="82" charset="0"/>
              </a:rPr>
              <a:t>WIFI</a:t>
            </a:r>
            <a:endParaRPr b="1" dirty="0" sz="4000" lang="en-US">
              <a:latin typeface="Algerian" panose="04020705040A02060702" pitchFamily="82" charset="0"/>
            </a:endParaRPr>
          </a:p>
        </p:txBody>
      </p:sp>
      <p:sp>
        <p:nvSpPr>
          <p:cNvPr id="1048589" name="Round Diagonal Corner Rectangle 4"/>
          <p:cNvSpPr/>
          <p:nvPr/>
        </p:nvSpPr>
        <p:spPr>
          <a:xfrm>
            <a:off x="2256504" y="1681316"/>
            <a:ext cx="7669160" cy="3274142"/>
          </a:xfrm>
          <a:prstGeom prst="round2Diag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2800" lang="en-US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dirty="0" sz="2800"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provider WIFI </a:t>
            </a:r>
            <a:r>
              <a:rPr dirty="0" sz="2800" lang="en-US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dirty="0" sz="2800"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dirty="0" sz="2800" lang="en-US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menguji</a:t>
            </a:r>
            <a:r>
              <a:rPr dirty="0" sz="2800"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dirty="0" sz="2800" lang="en-US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dirty="0" sz="2800"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Bukit Tinggi. Kami </a:t>
            </a:r>
            <a:r>
              <a:rPr dirty="0" sz="2800" lang="en-US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dirty="0" sz="2800"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percobaan</a:t>
            </a:r>
            <a:r>
              <a:rPr dirty="0" sz="2800"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dirty="0" sz="2800"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mendapat</a:t>
            </a:r>
            <a:r>
              <a:rPr dirty="0" sz="2800"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dirty="0" sz="2800"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dirty="0" sz="2800"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table </a:t>
            </a:r>
            <a:r>
              <a:rPr dirty="0" sz="2800" lang="en-US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terlampir</a:t>
            </a:r>
            <a:r>
              <a:rPr dirty="0" sz="2800"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dirty="0" sz="2800"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342104" y="1283110"/>
            <a:ext cx="4647431" cy="5574890"/>
          </a:xfrm>
          <a:prstGeom prst="rect"/>
        </p:spPr>
      </p:pic>
      <p:pic>
        <p:nvPicPr>
          <p:cNvPr id="2097155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695768" y="1283110"/>
            <a:ext cx="4218037" cy="5574890"/>
          </a:xfrm>
          <a:prstGeom prst="rect"/>
        </p:spPr>
      </p:pic>
      <p:sp>
        <p:nvSpPr>
          <p:cNvPr id="1048587" name="Rounded Rectangle 3"/>
          <p:cNvSpPr/>
          <p:nvPr/>
        </p:nvSpPr>
        <p:spPr>
          <a:xfrm flipH="1">
            <a:off x="4409768" y="324465"/>
            <a:ext cx="3952566" cy="707922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sz="3200" lang="en-US" err="1" smtClean="0">
                <a:solidFill>
                  <a:schemeClr val="bg1"/>
                </a:solidFill>
                <a:latin typeface="Algerian" panose="04020705040A02060702" pitchFamily="82" charset="0"/>
              </a:rPr>
              <a:t>Percobaan</a:t>
            </a:r>
            <a:r>
              <a:rPr dirty="0" sz="3200" lang="en-US" smtClean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dirty="0" sz="3200" lang="en-US" err="1" smtClean="0">
                <a:solidFill>
                  <a:schemeClr val="bg1"/>
                </a:solidFill>
                <a:latin typeface="Algerian" panose="04020705040A02060702" pitchFamily="82" charset="0"/>
              </a:rPr>
              <a:t>wifi</a:t>
            </a:r>
            <a:endParaRPr dirty="0" sz="3200" lang="en-US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1999" cy="6858000"/>
          </a:xfrm>
          <a:prstGeom prst="rect"/>
        </p:spPr>
      </p:pic>
      <p:sp>
        <p:nvSpPr>
          <p:cNvPr id="1048584" name="TextBox 2"/>
          <p:cNvSpPr txBox="1"/>
          <p:nvPr/>
        </p:nvSpPr>
        <p:spPr>
          <a:xfrm>
            <a:off x="3016155" y="300251"/>
            <a:ext cx="5554639" cy="707886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4000" lang="en-US" err="1" smtClean="0">
                <a:solidFill>
                  <a:srgbClr val="FFFF00"/>
                </a:solidFill>
                <a:latin typeface="Algerian" panose="04020705040A02060702" pitchFamily="82" charset="0"/>
              </a:rPr>
              <a:t>Analisis</a:t>
            </a:r>
            <a:r>
              <a:rPr dirty="0" sz="4000" lang="en-US" smtClean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dirty="0" sz="4000" lang="en-US" err="1" smtClean="0">
                <a:solidFill>
                  <a:srgbClr val="FFFF00"/>
                </a:solidFill>
                <a:latin typeface="Algerian" panose="04020705040A02060702" pitchFamily="82" charset="0"/>
              </a:rPr>
              <a:t>umum</a:t>
            </a:r>
            <a:endParaRPr dirty="0" sz="4000" lang="en-US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1048585" name=""/>
          <p:cNvSpPr txBox="1"/>
          <p:nvPr/>
        </p:nvSpPr>
        <p:spPr>
          <a:xfrm>
            <a:off x="462835" y="1008137"/>
            <a:ext cx="11241229" cy="5400040"/>
          </a:xfrm>
          <a:prstGeom prst="rect"/>
          <a:noFill/>
          <a:ln>
            <a:noFill/>
            <a:prstDash val="solid"/>
          </a:ln>
        </p:spPr>
        <p:txBody>
          <a:bodyPr rtlCol="0" wrap="square">
            <a:spAutoFit/>
          </a:bodyPr>
          <a:p>
            <a:r>
              <a:rPr sz="3200" lang="en-US">
                <a:solidFill>
                  <a:srgbClr val="CC99FF"/>
                </a:solidFill>
              </a:rPr>
              <a:t> </a:t>
            </a:r>
            <a:r>
              <a:rPr sz="3200" lang="en-US">
                <a:solidFill>
                  <a:srgbClr val="CC99FF"/>
                </a:solidFill>
              </a:rPr>
              <a:t> </a:t>
            </a:r>
            <a:r>
              <a:rPr sz="3200" lang="en-US">
                <a:solidFill>
                  <a:srgbClr val="CC99FF"/>
                </a:solidFill>
              </a:rPr>
              <a:t> </a:t>
            </a:r>
            <a:r>
              <a:rPr sz="3200" lang="en-US">
                <a:solidFill>
                  <a:srgbClr val="CC99FF"/>
                </a:solidFill>
              </a:rPr>
              <a:t> </a:t>
            </a:r>
            <a:r>
              <a:rPr sz="3200" lang="en-US">
                <a:solidFill>
                  <a:srgbClr val="CC99FF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P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pengamatan 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k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m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m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g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m</a:t>
            </a:r>
            <a:r>
              <a:rPr sz="3200" lang="en-US">
                <a:solidFill>
                  <a:srgbClr val="FFE5E5"/>
                </a:solidFill>
              </a:rPr>
              <a:t>bil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5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j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s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p</a:t>
            </a:r>
            <a:r>
              <a:rPr sz="3200" lang="en-US">
                <a:solidFill>
                  <a:srgbClr val="FFE5E5"/>
                </a:solidFill>
              </a:rPr>
              <a:t>r</a:t>
            </a:r>
            <a:r>
              <a:rPr sz="3200" lang="en-US">
                <a:solidFill>
                  <a:srgbClr val="FFE5E5"/>
                </a:solidFill>
              </a:rPr>
              <a:t>o</a:t>
            </a:r>
            <a:r>
              <a:rPr sz="3200" lang="en-US">
                <a:solidFill>
                  <a:srgbClr val="FFE5E5"/>
                </a:solidFill>
              </a:rPr>
              <a:t>v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r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y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t</a:t>
            </a:r>
            <a:r>
              <a:rPr sz="3200" lang="en-US">
                <a:solidFill>
                  <a:srgbClr val="FFE5E5"/>
                </a:solidFill>
              </a:rPr>
              <a:t>u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T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l</a:t>
            </a:r>
            <a:r>
              <a:rPr sz="3200" lang="en-US">
                <a:solidFill>
                  <a:srgbClr val="FFE5E5"/>
                </a:solidFill>
              </a:rPr>
              <a:t>k</a:t>
            </a:r>
            <a:r>
              <a:rPr sz="3200" lang="en-US">
                <a:solidFill>
                  <a:srgbClr val="FFE5E5"/>
                </a:solidFill>
              </a:rPr>
              <a:t>o</a:t>
            </a:r>
            <a:r>
              <a:rPr sz="3200" lang="en-US">
                <a:solidFill>
                  <a:srgbClr val="FFE5E5"/>
                </a:solidFill>
              </a:rPr>
              <a:t>m</a:t>
            </a:r>
            <a:r>
              <a:rPr sz="3200" lang="en-US">
                <a:solidFill>
                  <a:srgbClr val="FFE5E5"/>
                </a:solidFill>
              </a:rPr>
              <a:t>s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,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T</a:t>
            </a:r>
            <a:r>
              <a:rPr sz="3200" lang="en-US">
                <a:solidFill>
                  <a:srgbClr val="FFE5E5"/>
                </a:solidFill>
              </a:rPr>
              <a:t>r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,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X</a:t>
            </a:r>
            <a:r>
              <a:rPr sz="3200" lang="en-US">
                <a:solidFill>
                  <a:srgbClr val="FFE5E5"/>
                </a:solidFill>
              </a:rPr>
              <a:t>L</a:t>
            </a:r>
            <a:r>
              <a:rPr sz="3200" lang="en-US">
                <a:solidFill>
                  <a:srgbClr val="FFE5E5"/>
                </a:solidFill>
              </a:rPr>
              <a:t>,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Smartfren</a:t>
            </a:r>
            <a:r>
              <a:rPr sz="3200" lang="en-US">
                <a:solidFill>
                  <a:srgbClr val="FFE5E5"/>
                </a:solidFill>
              </a:rPr>
              <a:t>,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WiFi.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r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t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y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g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t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l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h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k</a:t>
            </a:r>
            <a:r>
              <a:rPr sz="3200" lang="en-US">
                <a:solidFill>
                  <a:srgbClr val="FFE5E5"/>
                </a:solidFill>
              </a:rPr>
              <a:t>u</a:t>
            </a:r>
            <a:r>
              <a:rPr sz="3200" lang="en-US">
                <a:solidFill>
                  <a:srgbClr val="FFE5E5"/>
                </a:solidFill>
              </a:rPr>
              <a:t>m</a:t>
            </a:r>
            <a:r>
              <a:rPr sz="3200" lang="en-US">
                <a:solidFill>
                  <a:srgbClr val="FFE5E5"/>
                </a:solidFill>
              </a:rPr>
              <a:t>p</a:t>
            </a:r>
            <a:r>
              <a:rPr sz="3200" lang="en-US">
                <a:solidFill>
                  <a:srgbClr val="FFE5E5"/>
                </a:solidFill>
              </a:rPr>
              <a:t>u</a:t>
            </a:r>
            <a:r>
              <a:rPr sz="3200" lang="en-US">
                <a:solidFill>
                  <a:srgbClr val="FFE5E5"/>
                </a:solidFill>
              </a:rPr>
              <a:t>l</a:t>
            </a:r>
            <a:r>
              <a:rPr sz="3200" lang="en-US">
                <a:solidFill>
                  <a:srgbClr val="FFE5E5"/>
                </a:solidFill>
              </a:rPr>
              <a:t>k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,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l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s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y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g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b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s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p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t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r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p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g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m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t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5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p</a:t>
            </a:r>
            <a:r>
              <a:rPr sz="3200" lang="en-US">
                <a:solidFill>
                  <a:srgbClr val="FFE5E5"/>
                </a:solidFill>
              </a:rPr>
              <a:t>r</a:t>
            </a:r>
            <a:r>
              <a:rPr sz="3200" lang="en-US">
                <a:solidFill>
                  <a:srgbClr val="FFE5E5"/>
                </a:solidFill>
              </a:rPr>
              <a:t>o</a:t>
            </a:r>
            <a:r>
              <a:rPr sz="3200" lang="en-US">
                <a:solidFill>
                  <a:srgbClr val="FFE5E5"/>
                </a:solidFill>
              </a:rPr>
              <a:t>v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der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y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g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b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r</a:t>
            </a:r>
            <a:r>
              <a:rPr sz="3200" lang="en-US">
                <a:solidFill>
                  <a:srgbClr val="FFE5E5"/>
                </a:solidFill>
              </a:rPr>
              <a:t>b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jarak 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b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r</a:t>
            </a:r>
            <a:r>
              <a:rPr sz="3200" lang="en-US">
                <a:solidFill>
                  <a:srgbClr val="FFE5E5"/>
                </a:solidFill>
              </a:rPr>
              <a:t>b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r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h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b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h</a:t>
            </a:r>
            <a:r>
              <a:rPr sz="3200" lang="en-US">
                <a:solidFill>
                  <a:srgbClr val="FFE5E5"/>
                </a:solidFill>
              </a:rPr>
              <a:t>w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s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t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p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p</a:t>
            </a:r>
            <a:r>
              <a:rPr sz="3200" lang="en-US">
                <a:solidFill>
                  <a:srgbClr val="FFE5E5"/>
                </a:solidFill>
              </a:rPr>
              <a:t>r</a:t>
            </a:r>
            <a:r>
              <a:rPr sz="3200" lang="en-US">
                <a:solidFill>
                  <a:srgbClr val="FFE5E5"/>
                </a:solidFill>
              </a:rPr>
              <a:t>o</a:t>
            </a:r>
            <a:r>
              <a:rPr sz="3200" lang="en-US">
                <a:solidFill>
                  <a:srgbClr val="FFE5E5"/>
                </a:solidFill>
              </a:rPr>
              <a:t>v</a:t>
            </a:r>
            <a:r>
              <a:rPr sz="3200" lang="en-US">
                <a:solidFill>
                  <a:srgbClr val="FFE5E5"/>
                </a:solidFill>
              </a:rPr>
              <a:t>ider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y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g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k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m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m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t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m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m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l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k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k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c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p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t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y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g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b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r</a:t>
            </a:r>
            <a:r>
              <a:rPr sz="3200" lang="en-US">
                <a:solidFill>
                  <a:srgbClr val="FFE5E5"/>
                </a:solidFill>
              </a:rPr>
              <a:t>b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-beda</a:t>
            </a:r>
            <a:r>
              <a:rPr sz="3200" lang="en-US">
                <a:solidFill>
                  <a:srgbClr val="FFE5E5"/>
                </a:solidFill>
              </a:rPr>
              <a:t>,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y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g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p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t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l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h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t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r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d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t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-d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t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y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n</a:t>
            </a:r>
            <a:r>
              <a:rPr sz="3200" lang="en-US">
                <a:solidFill>
                  <a:srgbClr val="FFE5E5"/>
                </a:solidFill>
              </a:rPr>
              <a:t>g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t</a:t>
            </a:r>
            <a:r>
              <a:rPr sz="3200" lang="en-US">
                <a:solidFill>
                  <a:srgbClr val="FFE5E5"/>
                </a:solidFill>
              </a:rPr>
              <a:t>e</a:t>
            </a:r>
            <a:r>
              <a:rPr sz="3200" lang="en-US">
                <a:solidFill>
                  <a:srgbClr val="FFE5E5"/>
                </a:solidFill>
              </a:rPr>
              <a:t>l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h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k</a:t>
            </a:r>
            <a:r>
              <a:rPr sz="3200" lang="en-US">
                <a:solidFill>
                  <a:srgbClr val="FFE5E5"/>
                </a:solidFill>
              </a:rPr>
              <a:t>a</a:t>
            </a:r>
            <a:r>
              <a:rPr sz="3200" lang="en-US">
                <a:solidFill>
                  <a:srgbClr val="FFE5E5"/>
                </a:solidFill>
              </a:rPr>
              <a:t>m</a:t>
            </a:r>
            <a:r>
              <a:rPr sz="3200" lang="en-US">
                <a:solidFill>
                  <a:srgbClr val="FFE5E5"/>
                </a:solidFill>
              </a:rPr>
              <a:t>i</a:t>
            </a:r>
            <a:r>
              <a:rPr sz="3200" lang="en-US">
                <a:solidFill>
                  <a:srgbClr val="FFE5E5"/>
                </a:solidFill>
              </a:rPr>
              <a:t> </a:t>
            </a:r>
            <a:r>
              <a:rPr sz="3200" lang="en-US">
                <a:solidFill>
                  <a:srgbClr val="FFE5E5"/>
                </a:solidFill>
              </a:rPr>
              <a:t>analisi.Dari</a:t>
            </a:r>
            <a:r>
              <a:rPr sz="3200" lang="in-ID">
                <a:solidFill>
                  <a:srgbClr val="FFE5E5"/>
                </a:solidFill>
              </a:rPr>
              <a:t> data percobaan yang kami lakukan dapat dikatakan bahwa semua provider memiliki kekuatan sinyal yang baik dan kualitas sinyal yang sangat baik. Jarak dan beberapa gangguan seperti cuaca yang buruk, dapat </a:t>
            </a:r>
            <a:r>
              <a:rPr sz="3200" lang="in-ID">
                <a:solidFill>
                  <a:srgbClr val="FFE5E5"/>
                </a:solidFill>
              </a:rPr>
              <a:t>mempengaruhi jaringan provider tersebut</a:t>
            </a:r>
            <a:r>
              <a:rPr sz="3200" lang="en-US">
                <a:solidFill>
                  <a:srgbClr val="FFE5E5"/>
                </a:solidFill>
              </a:rPr>
              <a:t>.</a:t>
            </a:r>
            <a:endParaRPr sz="3200" lang="in-ID">
              <a:solidFill>
                <a:srgbClr val="FFE5E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17471">
            <a:off x="3788" y="-406736"/>
            <a:ext cx="12192001" cy="7264746"/>
          </a:xfrm>
          <a:prstGeom prst="rect"/>
        </p:spPr>
      </p:pic>
      <p:sp>
        <p:nvSpPr>
          <p:cNvPr id="1048586" name="TextBox 2"/>
          <p:cNvSpPr txBox="1"/>
          <p:nvPr/>
        </p:nvSpPr>
        <p:spPr>
          <a:xfrm>
            <a:off x="3725839" y="136478"/>
            <a:ext cx="4804011" cy="769441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4400" lang="en-US" err="1" smtClean="0">
                <a:latin typeface="Algerian" panose="04020705040A02060702" pitchFamily="82" charset="0"/>
              </a:rPr>
              <a:t>Analisis</a:t>
            </a:r>
            <a:r>
              <a:rPr dirty="0" sz="4400" lang="en-US" smtClean="0">
                <a:latin typeface="Algerian" panose="04020705040A02060702" pitchFamily="82" charset="0"/>
              </a:rPr>
              <a:t> </a:t>
            </a:r>
            <a:r>
              <a:rPr dirty="0" sz="4400" lang="en-US" err="1" smtClean="0">
                <a:latin typeface="Algerian" panose="04020705040A02060702" pitchFamily="82" charset="0"/>
              </a:rPr>
              <a:t>jarak</a:t>
            </a:r>
            <a:endParaRPr dirty="0" sz="4400" lang="en-US">
              <a:latin typeface="Algerian" panose="04020705040A02060702" pitchFamily="82" charset="0"/>
            </a:endParaRPr>
          </a:p>
        </p:txBody>
      </p:sp>
      <p:sp>
        <p:nvSpPr>
          <p:cNvPr id="1048679" name=""/>
          <p:cNvSpPr txBox="1"/>
          <p:nvPr/>
        </p:nvSpPr>
        <p:spPr>
          <a:xfrm rot="21600000">
            <a:off x="493948" y="1069803"/>
            <a:ext cx="11204103" cy="5819140"/>
          </a:xfrm>
          <a:prstGeom prst="rect"/>
        </p:spPr>
        <p:txBody>
          <a:bodyPr rtlCol="0" wrap="square">
            <a:spAutoFit/>
          </a:bodyPr>
          <a:p>
            <a:endParaRPr sz="2800" lang="in-ID">
              <a:solidFill>
                <a:srgbClr val="65FF65"/>
              </a:solidFill>
            </a:endParaRPr>
          </a:p>
          <a:p>
            <a:r>
              <a:rPr sz="3200" lang="in-ID">
                <a:solidFill>
                  <a:srgbClr val="FFFFFF"/>
                </a:solidFill>
              </a:rPr>
              <a:t>Pada percobaan di salah satu provider kami yang pertama dengan jarak 1.106 meter dan yang kedua dengan jarak 142 meter dan membandingkan keduanya sehingga dapat disimpulkan bahwa pada percobaan tersebut:</a:t>
            </a:r>
            <a:endParaRPr sz="3200" lang="in-ID">
              <a:solidFill>
                <a:srgbClr val="FFFFFF"/>
              </a:solidFill>
            </a:endParaRPr>
          </a:p>
          <a:p>
            <a:r>
              <a:rPr sz="3200" lang="in-ID">
                <a:solidFill>
                  <a:srgbClr val="FFFFFF"/>
                </a:solidFill>
              </a:rPr>
              <a:t>    - besar PING sama </a:t>
            </a:r>
            <a:endParaRPr sz="3200" lang="in-ID">
              <a:solidFill>
                <a:srgbClr val="FFFFFF"/>
              </a:solidFill>
            </a:endParaRPr>
          </a:p>
          <a:p>
            <a:r>
              <a:rPr sz="3200" lang="in-ID">
                <a:solidFill>
                  <a:srgbClr val="FFFFFF"/>
                </a:solidFill>
              </a:rPr>
              <a:t>    - besar jitter pada yang berjarak  142 meter lebih baik </a:t>
            </a:r>
            <a:endParaRPr sz="3200" lang="in-ID">
              <a:solidFill>
                <a:srgbClr val="FFFFFF"/>
              </a:solidFill>
            </a:endParaRPr>
          </a:p>
          <a:p>
            <a:r>
              <a:rPr sz="3200" lang="in-ID">
                <a:solidFill>
                  <a:srgbClr val="FFFFFF"/>
                </a:solidFill>
              </a:rPr>
              <a:t>    - kecepatan upload dan download yang berjarak 142 meter lebih baik</a:t>
            </a:r>
            <a:endParaRPr sz="3200" lang="in-ID">
              <a:solidFill>
                <a:srgbClr val="FFFFFF"/>
              </a:solidFill>
            </a:endParaRPr>
          </a:p>
          <a:p>
            <a:r>
              <a:rPr sz="3200" lang="in-ID">
                <a:solidFill>
                  <a:srgbClr val="FFFFFF"/>
                </a:solidFill>
              </a:rPr>
              <a:t>jadi jarak dari user dan tower sangat berpengaruh terhadap kecepatan dan kualitas internet.</a:t>
            </a:r>
            <a:endParaRPr sz="3200" lang="in-ID">
              <a:solidFill>
                <a:srgbClr val="FFFFFF"/>
              </a:solidFill>
            </a:endParaRPr>
          </a:p>
          <a:p>
            <a:endParaRPr sz="3200" lang="in-ID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7028597"/>
          </a:xfrm>
          <a:prstGeom prst="rect"/>
        </p:spPr>
      </p:pic>
      <p:sp>
        <p:nvSpPr>
          <p:cNvPr id="1048603" name="Horizontal Scroll 3"/>
          <p:cNvSpPr/>
          <p:nvPr/>
        </p:nvSpPr>
        <p:spPr>
          <a:xfrm>
            <a:off x="5773003" y="2456597"/>
            <a:ext cx="1143000" cy="1033272"/>
          </a:xfrm>
          <a:prstGeom prst="horizontalScroll"/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04" name="Rounded Rectangle 4"/>
          <p:cNvSpPr/>
          <p:nvPr/>
        </p:nvSpPr>
        <p:spPr>
          <a:xfrm>
            <a:off x="5199798" y="2906974"/>
            <a:ext cx="1492382" cy="905528"/>
          </a:xfrm>
          <a:prstGeom prst="roundRect"/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05" name="TextBox 8"/>
          <p:cNvSpPr txBox="1"/>
          <p:nvPr/>
        </p:nvSpPr>
        <p:spPr>
          <a:xfrm>
            <a:off x="1597356" y="282336"/>
            <a:ext cx="9494293" cy="564134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4400" lang="en-US" smtClean="0">
                <a:solidFill>
                  <a:srgbClr val="65FF65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Analysis A Base Transceiver Station </a:t>
            </a:r>
            <a:endParaRPr altLang="en-US" b="1" sz="4400" lang="zh-CN">
              <a:solidFill>
                <a:srgbClr val="65FF65"/>
              </a:solidFill>
            </a:endParaRPr>
          </a:p>
          <a:p>
            <a:endParaRPr altLang="en-US" lang="zh-CN"/>
          </a:p>
          <a:p>
            <a:r>
              <a:rPr b="1" dirty="0" sz="3600" lang="en-US" smtClean="0">
                <a:solidFill>
                  <a:srgbClr val="FFC000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A). RSRP (Reference Signal Received Power)</a:t>
            </a:r>
            <a:endParaRPr altLang="en-US" lang="zh-CN"/>
          </a:p>
          <a:p>
            <a:r>
              <a:rPr b="1" dirty="0" sz="3600" lang="en-US">
                <a:solidFill>
                  <a:schemeClr val="bg1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b="1" dirty="0" sz="3600" lang="en-US" smtClean="0">
              <a:solidFill>
                <a:schemeClr val="bg1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dirty="0" sz="2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dirty="0" sz="3000" lang="en-US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dirty="0" sz="300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RSRP </a:t>
            </a:r>
            <a:r>
              <a:rPr dirty="0" sz="3000" lang="en-US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dirty="0" sz="300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dirty="0" sz="300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kekuatan</a:t>
            </a:r>
            <a:r>
              <a:rPr dirty="0" sz="300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dirty="0" sz="300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Referensi</a:t>
            </a:r>
            <a:r>
              <a:rPr dirty="0" sz="300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LTE yang </a:t>
            </a:r>
            <a:r>
              <a:rPr dirty="0" sz="3000" lang="en-US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terbesar</a:t>
            </a:r>
            <a:r>
              <a:rPr dirty="0" sz="300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dirty="0" sz="3000" lang="en-US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seluruh</a:t>
            </a:r>
            <a:r>
              <a:rPr dirty="0" sz="300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bandwidth </a:t>
            </a:r>
            <a:r>
              <a:rPr dirty="0" sz="3000" lang="en-US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dirty="0" sz="300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narrowban</a:t>
            </a:r>
            <a:r>
              <a:rPr dirty="0" sz="300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dirty="0" sz="3000" lang="en-US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Selain</a:t>
            </a:r>
            <a:r>
              <a:rPr dirty="0" sz="300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dirty="0" sz="300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RSRP </a:t>
            </a:r>
            <a:r>
              <a:rPr dirty="0" sz="3000" lang="en-US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juga</a:t>
            </a:r>
            <a:r>
              <a:rPr dirty="0" sz="300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diartikan</a:t>
            </a:r>
            <a:r>
              <a:rPr dirty="0" sz="300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dirty="0" sz="300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 yang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menyatakan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kekuatan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diterima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oleh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satuan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dirty="0" sz="300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Semakin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jauh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semakin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lemah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begitu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juga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sebaliknya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GSM (2G) RSRP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disebut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juga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RxLev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sedangkan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UMTS (3G)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disebut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000" lang="en-US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juga</a:t>
            </a:r>
            <a:r>
              <a:rPr dirty="0" sz="3000"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RSCP.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-43542"/>
            <a:ext cx="12192000" cy="6980829"/>
          </a:xfrm>
          <a:prstGeom prst="rect"/>
        </p:spPr>
      </p:pic>
      <p:graphicFrame>
        <p:nvGraphicFramePr>
          <p:cNvPr id="4194305" name="Table 2"/>
          <p:cNvGraphicFramePr>
            <a:graphicFrameLocks noGrp="1"/>
          </p:cNvGraphicFramePr>
          <p:nvPr/>
        </p:nvGraphicFramePr>
        <p:xfrm>
          <a:off x="221225" y="278051"/>
          <a:ext cx="9245600" cy="60721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20788"/>
                <a:gridCol w="3120788"/>
                <a:gridCol w="3004024"/>
              </a:tblGrid>
              <a:tr h="566104">
                <a:tc>
                  <a:txBody>
                    <a:bodyPr/>
                    <a:p>
                      <a:pPr algn="ctr"/>
                      <a:r>
                        <a:rPr dirty="0" sz="28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RSRP</a:t>
                      </a:r>
                      <a:endParaRPr dirty="0" sz="28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KEKUTAN SINYAL</a:t>
                      </a:r>
                    </a:p>
                    <a:p>
                      <a:pPr algn="ctr"/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DESKRIPSI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  <a:tr h="1120470">
                <a:tc>
                  <a:txBody>
                    <a:bodyPr/>
                    <a:p>
                      <a:r>
                        <a:rPr dirty="0" sz="2400" lang="en-US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≥ -80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dBm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Sangat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Baik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sinyal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kuat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kecepatan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maksimum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  <a:tr h="775710">
                <a:tc>
                  <a:txBody>
                    <a:bodyPr/>
                    <a:p>
                      <a:pPr algn="l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dirty="0" sz="2400" lang="en-US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≤ -90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dBm</a:t>
                      </a:r>
                      <a:r>
                        <a:rPr dirty="0" sz="2400" lang="en-US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hingga</a:t>
                      </a:r>
                      <a:endParaRPr dirty="0" sz="2400" lang="en-US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dirty="0" sz="2400" lang="en-US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&lt; -80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dBm</a:t>
                      </a:r>
                      <a:endParaRPr dirty="0" sz="2400" lang="en-US" smtClean="0">
                        <a:latin typeface="Times New Roman" panose="020206030504050203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Baik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Sinyal</a:t>
                      </a:r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kuat</a:t>
                      </a:r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kecepatan</a:t>
                      </a:r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bagus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  <a:tr h="2154750">
                <a:tc>
                  <a:txBody>
                    <a:bodyPr/>
                    <a:p>
                      <a:r>
                        <a:rPr dirty="0" sz="2400" lang="en-US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≤ -100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dBm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hingga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baseline="0" dirty="0" sz="2400" lang="en-US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&lt; -90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dBm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 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Kecepatan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yang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diandalkan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diperoleh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tetapi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ketika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nilai-nilai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mendekati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-100,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kinerja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akan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turun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drastis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  <a:tr h="951530">
                <a:tc>
                  <a:txBody>
                    <a:bodyPr/>
                    <a:p>
                      <a:r>
                        <a:rPr dirty="0" sz="2400" lang="en-US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≤ -100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dBm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</a:t>
                      </a:r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sinyal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Pemisahan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-348458"/>
            <a:ext cx="12192000" cy="7206458"/>
          </a:xfrm>
          <a:prstGeom prst="rect"/>
        </p:spPr>
      </p:pic>
      <p:sp>
        <p:nvSpPr>
          <p:cNvPr id="1048606" name="Round Diagonal Corner Rectangle 4"/>
          <p:cNvSpPr/>
          <p:nvPr/>
        </p:nvSpPr>
        <p:spPr>
          <a:xfrm>
            <a:off x="500741" y="261258"/>
            <a:ext cx="9927772" cy="1088571"/>
          </a:xfrm>
          <a:prstGeom prst="round2Diag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3200" lang="en-US" smtClean="0">
                <a:solidFill>
                  <a:schemeClr val="tx1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B). RSRQ (Reference Signal </a:t>
            </a:r>
            <a:r>
              <a:rPr b="1" dirty="0" sz="3200" lang="en-US" err="1" smtClean="0">
                <a:solidFill>
                  <a:schemeClr val="tx1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Ricieved</a:t>
            </a:r>
            <a:r>
              <a:rPr b="1" dirty="0" sz="3200" lang="en-US" smtClean="0">
                <a:solidFill>
                  <a:schemeClr val="tx1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Quality</a:t>
            </a:r>
            <a:r>
              <a:rPr dirty="0" sz="3200"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dirty="0" sz="3200"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7" name="TextBox 6"/>
          <p:cNvSpPr txBox="1"/>
          <p:nvPr/>
        </p:nvSpPr>
        <p:spPr>
          <a:xfrm>
            <a:off x="986970" y="1741714"/>
            <a:ext cx="8955315" cy="2936240"/>
          </a:xfrm>
          <a:prstGeom prst="rect"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wrap="square">
            <a:spAutoFit/>
          </a:bodyPr>
          <a:p>
            <a:r>
              <a:rPr dirty="0" sz="27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RSRQ </a:t>
            </a:r>
            <a:r>
              <a:rPr dirty="0" sz="27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dirty="0" sz="27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kualitas</a:t>
            </a:r>
            <a:r>
              <a:rPr dirty="0" sz="27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dirty="0" sz="27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dirty="0" sz="27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diterima</a:t>
            </a:r>
            <a:r>
              <a:rPr dirty="0" sz="27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UE. RSRQ </a:t>
            </a:r>
            <a:r>
              <a:rPr dirty="0" sz="27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juga</a:t>
            </a:r>
            <a:r>
              <a:rPr dirty="0" sz="27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dipengaruhi</a:t>
            </a:r>
            <a:r>
              <a:rPr dirty="0" sz="27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oleh</a:t>
            </a:r>
            <a:r>
              <a:rPr dirty="0" sz="27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dirty="0" sz="27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noise </a:t>
            </a:r>
            <a:r>
              <a:rPr dirty="0" sz="2700"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dirty="0" sz="27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interference yang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diterima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UE.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Satuan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RSRQ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dB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nilainnya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selalu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negatif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Pengukuran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RSRQ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tambahan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RSRP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cukup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serah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terima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pemilihan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ualng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dirty="0" sz="27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handal</a:t>
            </a:r>
            <a:r>
              <a:rPr dirty="0" sz="27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dirty="0" sz="27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graphicFrame>
        <p:nvGraphicFramePr>
          <p:cNvPr id="4194306" name="Table 2"/>
          <p:cNvGraphicFramePr>
            <a:graphicFrameLocks noGrp="1"/>
          </p:cNvGraphicFramePr>
          <p:nvPr/>
        </p:nvGraphicFramePr>
        <p:xfrm>
          <a:off x="914400" y="211666"/>
          <a:ext cx="9927771" cy="52889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09257"/>
                <a:gridCol w="3309257"/>
                <a:gridCol w="3309257"/>
              </a:tblGrid>
              <a:tr h="1007534">
                <a:tc>
                  <a:txBody>
                    <a:bodyPr/>
                    <a:p>
                      <a:pPr algn="ctr"/>
                      <a:r>
                        <a:rPr b="0" dirty="0" sz="28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RSRQ</a:t>
                      </a:r>
                      <a:endParaRPr b="0" dirty="0" sz="28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b="0" dirty="0" sz="28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Kualitas</a:t>
                      </a:r>
                      <a:r>
                        <a:rPr baseline="0" b="0" dirty="0" sz="28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b="0" dirty="0" sz="28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sinyal</a:t>
                      </a:r>
                      <a:r>
                        <a:rPr baseline="0" b="0" dirty="0" sz="28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b="0" dirty="0" sz="28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b="0" dirty="0" sz="2800" i="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Deskripsi</a:t>
                      </a:r>
                      <a:r>
                        <a:rPr b="0" dirty="0" sz="2800" i="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b="0" dirty="0" sz="2800" i="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  <a:tr h="1128624">
                <a:tc>
                  <a:txBody>
                    <a:bodyPr/>
                    <a:p>
                      <a:r>
                        <a:rPr dirty="0" sz="2400" lang="en-US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≥ -10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 dB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Sangat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Baik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Sinyal</a:t>
                      </a:r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kuat</a:t>
                      </a:r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denagn</a:t>
                      </a:r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kecepatan</a:t>
                      </a:r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maksimum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  <a:tr h="952003">
                <a:tc>
                  <a:txBody>
                    <a:bodyPr/>
                    <a:p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- 10 dB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hingga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-15 dB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Baik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Sinyal</a:t>
                      </a:r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kuat</a:t>
                      </a:r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kecepatan</a:t>
                      </a:r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bagus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  <a:tr h="1128624">
                <a:tc>
                  <a:txBody>
                    <a:bodyPr/>
                    <a:p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- 15 dB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hingga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≤ -10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Kecepatan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yang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diandalkan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diperoleh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  <a:tr h="952003">
                <a:tc>
                  <a:txBody>
                    <a:bodyPr/>
                    <a:p>
                      <a:r>
                        <a:rPr dirty="0" sz="2400" lang="en-US" smtClean="0">
                          <a:latin typeface="Times New Roman" panose="020206030504050203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a:t>≤ -20 dB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baseline="0" dirty="0" sz="24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Ada </a:t>
                      </a:r>
                      <a:r>
                        <a:rPr baseline="0"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Sinyal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r>
                        <a:rPr dirty="0" sz="24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pemisahan</a:t>
                      </a:r>
                      <a:endParaRPr dirty="0" sz="24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-59938"/>
            <a:ext cx="12192000" cy="6917938"/>
          </a:xfrm>
          <a:prstGeom prst="rect"/>
        </p:spPr>
      </p:pic>
      <p:sp>
        <p:nvSpPr>
          <p:cNvPr id="1048608" name="Rounded Rectangle 2"/>
          <p:cNvSpPr/>
          <p:nvPr/>
        </p:nvSpPr>
        <p:spPr>
          <a:xfrm>
            <a:off x="9013371" y="1088571"/>
            <a:ext cx="45719" cy="45719"/>
          </a:xfrm>
          <a:prstGeom prst="round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09" name="Rounded Rectangle 3"/>
          <p:cNvSpPr/>
          <p:nvPr/>
        </p:nvSpPr>
        <p:spPr>
          <a:xfrm flipH="1">
            <a:off x="5965369" y="190860"/>
            <a:ext cx="5602515" cy="130411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3200"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dirty="0" lang="en-US" smtClean="0"/>
              <a:t> </a:t>
            </a:r>
            <a:endParaRPr dirty="0" lang="en-US"/>
          </a:p>
        </p:txBody>
      </p:sp>
      <p:sp>
        <p:nvSpPr>
          <p:cNvPr id="1048610" name="TextBox 4"/>
          <p:cNvSpPr txBox="1"/>
          <p:nvPr/>
        </p:nvSpPr>
        <p:spPr>
          <a:xfrm>
            <a:off x="7010400" y="1745769"/>
            <a:ext cx="3751940" cy="2923541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Arial" panose="020B0604020202020204" pitchFamily="34" charset="0"/>
              <a:buChar char="•"/>
            </a:pPr>
            <a:endParaRPr dirty="0" sz="2800"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3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TELKOMSEL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3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3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XL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3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SMARTFREN</a:t>
            </a:r>
            <a:endParaRPr dirty="0" sz="3200"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32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endParaRPr dirty="0" sz="32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-145143"/>
            <a:ext cx="12192000" cy="6858000"/>
          </a:xfrm>
          <a:prstGeom prst="rect"/>
        </p:spPr>
      </p:pic>
      <p:sp>
        <p:nvSpPr>
          <p:cNvPr id="1048611" name="TextBox 3"/>
          <p:cNvSpPr txBox="1"/>
          <p:nvPr/>
        </p:nvSpPr>
        <p:spPr>
          <a:xfrm>
            <a:off x="4354285" y="609601"/>
            <a:ext cx="3715658" cy="830997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b="1" dirty="0" sz="4800" lang="en-US" smtClean="0">
                <a:solidFill>
                  <a:schemeClr val="bg1"/>
                </a:solidFill>
                <a:latin typeface="Algerian" panose="04020705040A02060702" pitchFamily="82" charset="0"/>
              </a:rPr>
              <a:t>TELKOMSEL</a:t>
            </a:r>
            <a:endParaRPr b="1" dirty="0" sz="4800" lang="en-US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048612" name="TextBox 4"/>
          <p:cNvSpPr txBox="1"/>
          <p:nvPr/>
        </p:nvSpPr>
        <p:spPr>
          <a:xfrm>
            <a:off x="2699657" y="1440598"/>
            <a:ext cx="6879773" cy="34696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provider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Telkomsel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kami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mengunjungi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Komplek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Maskarebet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kec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Alang-Alang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Lebar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kota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Palembang. Kami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percobaan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mendapatkan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table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200" lang="en-US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dirty="0" sz="3200" lang="en-US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dirty="0" sz="3200" lang="en-US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94307" name="Table 7"/>
          <p:cNvGraphicFramePr>
            <a:graphicFrameLocks noGrp="1"/>
          </p:cNvGraphicFramePr>
          <p:nvPr/>
        </p:nvGraphicFramePr>
        <p:xfrm>
          <a:off x="1436912" y="4682953"/>
          <a:ext cx="9243655" cy="152916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36916"/>
                <a:gridCol w="1277258"/>
                <a:gridCol w="1279330"/>
                <a:gridCol w="1115527"/>
                <a:gridCol w="1262743"/>
                <a:gridCol w="1553028"/>
                <a:gridCol w="1318853"/>
              </a:tblGrid>
              <a:tr h="764581"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baseline="0"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b="0"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Provider 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RSRP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RSRQ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RSSNR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Download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  <a:tr h="764581">
                <a:tc>
                  <a:txBody>
                    <a:bodyPr/>
                    <a:p>
                      <a:pPr algn="ctr"/>
                      <a:r>
                        <a:rPr dirty="0" sz="20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Maskerebet</a:t>
                      </a:r>
                      <a:r>
                        <a:rPr baseline="0"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Telkomsel</a:t>
                      </a:r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-88 </a:t>
                      </a:r>
                      <a:r>
                        <a:rPr dirty="0" sz="20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 dB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9,0 dB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39,6 MB/s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31,8 MB/s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-29029"/>
            <a:ext cx="12192000" cy="6966857"/>
          </a:xfrm>
          <a:prstGeom prst="rect"/>
        </p:spPr>
      </p:pic>
      <p:sp>
        <p:nvSpPr>
          <p:cNvPr id="1048613" name="Rounded Rectangle 2"/>
          <p:cNvSpPr/>
          <p:nvPr/>
        </p:nvSpPr>
        <p:spPr>
          <a:xfrm>
            <a:off x="3280229" y="50799"/>
            <a:ext cx="5225142" cy="6821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sz="36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Percobaan</a:t>
            </a:r>
            <a:r>
              <a:rPr dirty="0" sz="3600"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3600"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Telkomsel</a:t>
            </a:r>
            <a:endParaRPr dirty="0" sz="36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67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280229" y="841829"/>
            <a:ext cx="3022587" cy="5892801"/>
          </a:xfrm>
          <a:prstGeom prst="rect"/>
        </p:spPr>
      </p:pic>
      <p:pic>
        <p:nvPicPr>
          <p:cNvPr id="2097168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7065" y="841830"/>
            <a:ext cx="3086100" cy="5892800"/>
          </a:xfrm>
          <a:prstGeom prst="rect"/>
        </p:spPr>
      </p:pic>
      <p:pic>
        <p:nvPicPr>
          <p:cNvPr id="2097169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9173028" y="841829"/>
            <a:ext cx="3042557" cy="5892802"/>
          </a:xfrm>
          <a:prstGeom prst="rect"/>
        </p:spPr>
      </p:pic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 rot="0">
            <a:off x="6243386" y="889645"/>
            <a:ext cx="3080024" cy="5808593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961240"/>
          </a:xfrm>
          <a:prstGeom prst="rect"/>
        </p:spPr>
      </p:pic>
      <p:sp>
        <p:nvSpPr>
          <p:cNvPr id="1048614" name="Round Diagonal Corner Rectangle 3"/>
          <p:cNvSpPr/>
          <p:nvPr/>
        </p:nvSpPr>
        <p:spPr>
          <a:xfrm flipH="1">
            <a:off x="501444" y="221226"/>
            <a:ext cx="5294671" cy="1091380"/>
          </a:xfrm>
          <a:prstGeom prst="round2Diag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sz="3600" lang="en-US" smtClean="0">
                <a:solidFill>
                  <a:schemeClr val="bg1"/>
                </a:solidFill>
                <a:latin typeface="Algerian" panose="04020705040A02060702" pitchFamily="82" charset="0"/>
              </a:rPr>
              <a:t>TRI</a:t>
            </a:r>
            <a:endParaRPr dirty="0" sz="3600" lang="en-US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1048615" name="TextBox 5"/>
          <p:cNvSpPr txBox="1"/>
          <p:nvPr/>
        </p:nvSpPr>
        <p:spPr>
          <a:xfrm flipH="1">
            <a:off x="501443" y="1710812"/>
            <a:ext cx="5869859" cy="2186941"/>
          </a:xfrm>
          <a:prstGeom prst="rect"/>
          <a:noFill/>
        </p:spPr>
        <p:txBody>
          <a:bodyPr rtlCol="0" wrap="square">
            <a:spAutoFit/>
          </a:bodyPr>
          <a:p>
            <a:pPr indent="-457200" marL="457200">
              <a:buFont typeface="Arial" panose="020B0604020202020204" pitchFamily="34" charset="0"/>
              <a:buChar char="•"/>
            </a:pPr>
            <a:r>
              <a:rPr dirty="0" sz="2800" lang="en-US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dirty="0" sz="2800" lang="en-US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provider TRI </a:t>
            </a:r>
            <a:r>
              <a:rPr dirty="0" sz="2800" lang="en-US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dirty="0" sz="2800" lang="en-US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kami </a:t>
            </a:r>
            <a:r>
              <a:rPr dirty="0" sz="2800" lang="en-US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menguji</a:t>
            </a:r>
            <a:r>
              <a:rPr dirty="0" sz="2800" lang="en-US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dirty="0" sz="2800" lang="en-US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Jl. </a:t>
            </a:r>
            <a:r>
              <a:rPr dirty="0" sz="2800" lang="en-US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Tasik</a:t>
            </a:r>
            <a:r>
              <a:rPr dirty="0" sz="2800" lang="en-US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dirty="0" sz="2800" lang="en-US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kec</a:t>
            </a:r>
            <a:r>
              <a:rPr dirty="0" sz="2800" lang="en-US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dirty="0" sz="2800" lang="en-US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Indralaya</a:t>
            </a:r>
            <a:r>
              <a:rPr dirty="0" sz="2800" lang="en-US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Kami </a:t>
            </a:r>
            <a:r>
              <a:rPr dirty="0" sz="2800" lang="en-US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dirty="0" sz="2800" lang="en-US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percobaan</a:t>
            </a:r>
            <a:r>
              <a:rPr dirty="0" sz="2800" lang="en-US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dirty="0" sz="2800" lang="en-US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mendapat</a:t>
            </a:r>
            <a:r>
              <a:rPr dirty="0" sz="2800" lang="en-US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dirty="0" sz="2800" lang="en-US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 sz="2800" lang="en-US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dirty="0" sz="2800" lang="en-US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table </a:t>
            </a:r>
            <a:r>
              <a:rPr dirty="0" sz="2800" lang="en-US" err="1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terlampir</a:t>
            </a:r>
            <a:r>
              <a:rPr dirty="0" sz="2800" lang="en-US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dirty="0" sz="2800" lang="en-US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94308" name="Table 6"/>
          <p:cNvGraphicFramePr>
            <a:graphicFrameLocks noGrp="1"/>
          </p:cNvGraphicFramePr>
          <p:nvPr/>
        </p:nvGraphicFramePr>
        <p:xfrm>
          <a:off x="763639" y="4554247"/>
          <a:ext cx="9604476" cy="14188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83148"/>
                <a:gridCol w="1342103"/>
                <a:gridCol w="1401097"/>
                <a:gridCol w="1371600"/>
                <a:gridCol w="1415845"/>
                <a:gridCol w="1518615"/>
                <a:gridCol w="1372068"/>
              </a:tblGrid>
              <a:tr h="709425"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baseline="0"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b="0"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Provider 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RSRP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RSRQ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RSSNR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Download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2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Upload</a:t>
                      </a:r>
                      <a:endParaRPr dirty="0" sz="22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  <a:tr h="709425">
                <a:tc>
                  <a:txBody>
                    <a:bodyPr/>
                    <a:p>
                      <a:pPr algn="ctr"/>
                      <a:r>
                        <a:rPr baseline="0"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Jl. </a:t>
                      </a:r>
                      <a:r>
                        <a:rPr baseline="0" dirty="0" sz="20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Tasik</a:t>
                      </a:r>
                      <a:r>
                        <a:rPr baseline="0"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 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-98 </a:t>
                      </a:r>
                      <a:r>
                        <a:rPr dirty="0" sz="2000" lang="en-US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dBm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 dB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5,8 dB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15,3 MB/s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000" lang="en-US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1,64 MB/s</a:t>
                      </a:r>
                      <a:endParaRPr dirty="0" sz="2000"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ACER</dc:creator>
  <cp:lastModifiedBy>ACER</cp:lastModifiedBy>
  <dcterms:created xsi:type="dcterms:W3CDTF">2020-10-15T16:09:53Z</dcterms:created>
  <dcterms:modified xsi:type="dcterms:W3CDTF">2020-10-20T12:00:12Z</dcterms:modified>
</cp:coreProperties>
</file>